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1" r:id="rId2"/>
    <p:sldId id="262" r:id="rId3"/>
    <p:sldId id="263" r:id="rId4"/>
    <p:sldId id="264" r:id="rId5"/>
    <p:sldId id="265" r:id="rId6"/>
    <p:sldId id="266" r:id="rId7"/>
  </p:sldIdLst>
  <p:sldSz cx="10058400" cy="15544800"/>
  <p:notesSz cx="9296400" cy="147828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ＭＳ Ｐゴシック" pitchFamily="34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ＭＳ Ｐゴシック" pitchFamily="34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ＭＳ Ｐゴシック" pitchFamily="34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ＭＳ Ｐゴシック" pitchFamily="34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ＭＳ Ｐゴシック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272">
          <p15:clr>
            <a:srgbClr val="A4A3A4"/>
          </p15:clr>
        </p15:guide>
        <p15:guide id="2" orient="horz" pos="7632">
          <p15:clr>
            <a:srgbClr val="A4A3A4"/>
          </p15:clr>
        </p15:guide>
        <p15:guide id="3" pos="3168">
          <p15:clr>
            <a:srgbClr val="A4A3A4"/>
          </p15:clr>
        </p15:guide>
        <p15:guide id="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A2B1C"/>
    <a:srgbClr val="E17805"/>
    <a:srgbClr val="EAA100"/>
    <a:srgbClr val="FF9B37"/>
    <a:srgbClr val="AA3100"/>
    <a:srgbClr val="AA2000"/>
    <a:srgbClr val="E40000"/>
    <a:srgbClr val="481F67"/>
    <a:srgbClr val="FFD462"/>
    <a:srgbClr val="1CDF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Objects="1" showGuides="1">
      <p:cViewPr varScale="1">
        <p:scale>
          <a:sx n="31" d="100"/>
          <a:sy n="31" d="100"/>
        </p:scale>
        <p:origin x="2436" y="102"/>
      </p:cViewPr>
      <p:guideLst>
        <p:guide orient="horz" pos="4272"/>
        <p:guide orient="horz" pos="7632"/>
        <p:guide pos="3168"/>
        <p:guide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28600" y="261192"/>
            <a:ext cx="77724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l">
              <a:defRPr lang="en-US" sz="2800" b="1" dirty="0">
                <a:solidFill>
                  <a:srgbClr val="FFFFFF"/>
                </a:solidFill>
                <a:latin typeface="Gisha" panose="020B0502040204020203" pitchFamily="34" charset="-79"/>
                <a:ea typeface="ＭＳ Ｐゴシック" pitchFamily="34" charset="-128"/>
                <a:cs typeface="Gisha" panose="020B0502040204020203" pitchFamily="34" charset="-79"/>
              </a:defRPr>
            </a:lvl1pPr>
          </a:lstStyle>
          <a:p>
            <a:pPr lvl="0" algn="l" eaLnBrk="1" hangingPunct="1"/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9617" y="6781800"/>
            <a:ext cx="8959166" cy="5334000"/>
          </a:xfrm>
          <a:prstGeom prst="rect">
            <a:avLst/>
          </a:prstGeom>
        </p:spPr>
        <p:txBody>
          <a:bodyPr anchor="t" anchorCtr="0"/>
          <a:lstStyle>
            <a:lvl1pPr marL="0" indent="0" algn="ctr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5400" kern="1200" dirty="0" smtClean="0">
                <a:solidFill>
                  <a:srgbClr val="FFFFFF"/>
                </a:solidFill>
                <a:latin typeface="Gisha" panose="020B0502040204020203" pitchFamily="34" charset="-79"/>
                <a:ea typeface="ＭＳ Ｐゴシック" pitchFamily="34" charset="-128"/>
                <a:cs typeface="Gisha" panose="020B0502040204020203" pitchFamily="34" charset="-79"/>
              </a:defRPr>
            </a:lvl1pPr>
            <a:lvl2pPr marL="457200" indent="0" algn="ctr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5400" kern="1200" dirty="0" smtClean="0">
                <a:solidFill>
                  <a:srgbClr val="FFFFFF"/>
                </a:solidFill>
                <a:latin typeface="Gisha" panose="020B0502040204020203" pitchFamily="34" charset="-79"/>
                <a:ea typeface="ＭＳ Ｐゴシック" pitchFamily="34" charset="-128"/>
                <a:cs typeface="Gisha" panose="020B0502040204020203" pitchFamily="34" charset="-79"/>
              </a:defRPr>
            </a:lvl2pPr>
            <a:lvl3pPr marL="914400" indent="0" algn="ctr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5400" kern="1200" dirty="0" smtClean="0">
                <a:solidFill>
                  <a:srgbClr val="FFFFFF"/>
                </a:solidFill>
                <a:latin typeface="Gisha" panose="020B0502040204020203" pitchFamily="34" charset="-79"/>
                <a:ea typeface="ＭＳ Ｐゴシック" pitchFamily="34" charset="-128"/>
                <a:cs typeface="Gisha" panose="020B0502040204020203" pitchFamily="34" charset="-79"/>
              </a:defRPr>
            </a:lvl3pPr>
            <a:lvl4pPr marL="1371600" indent="0" algn="ctr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5400" kern="1200" dirty="0" smtClean="0">
                <a:solidFill>
                  <a:srgbClr val="FFFFFF"/>
                </a:solidFill>
                <a:latin typeface="Gisha" panose="020B0502040204020203" pitchFamily="34" charset="-79"/>
                <a:ea typeface="ＭＳ Ｐゴシック" pitchFamily="34" charset="-128"/>
                <a:cs typeface="Gisha" panose="020B0502040204020203" pitchFamily="34" charset="-79"/>
              </a:defRPr>
            </a:lvl4pPr>
            <a:lvl5pPr marL="1828800" indent="0" algn="ctr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5400" kern="1200" dirty="0">
                <a:solidFill>
                  <a:srgbClr val="FFFFFF"/>
                </a:solidFill>
                <a:latin typeface="Gisha" panose="020B0502040204020203" pitchFamily="34" charset="-79"/>
                <a:ea typeface="ＭＳ Ｐゴシック" pitchFamily="34" charset="-128"/>
                <a:cs typeface="Gisha" panose="020B0502040204020203" pitchFamily="34" charset="-79"/>
              </a:defRPr>
            </a:lvl5pPr>
          </a:lstStyle>
          <a:p>
            <a:pPr lvl="0"/>
            <a:r>
              <a:rPr lang="en-US" dirty="0" smtClean="0"/>
              <a:t>Click to edit Master text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549617" y="12306300"/>
            <a:ext cx="8959166" cy="533400"/>
          </a:xfrm>
          <a:prstGeom prst="rect">
            <a:avLst/>
          </a:prstGeom>
        </p:spPr>
        <p:txBody>
          <a:bodyPr anchor="t" anchorCtr="0"/>
          <a:lstStyle>
            <a:lvl1pPr marL="0" indent="0" algn="r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1800" i="1" kern="1200" dirty="0" smtClean="0">
                <a:solidFill>
                  <a:srgbClr val="FFFFFF"/>
                </a:solidFill>
                <a:latin typeface="Gisha" panose="020B0502040204020203" pitchFamily="34" charset="-79"/>
                <a:ea typeface="ＭＳ Ｐゴシック" pitchFamily="34" charset="-128"/>
                <a:cs typeface="Gisha" panose="020B0502040204020203" pitchFamily="34" charset="-79"/>
              </a:defRPr>
            </a:lvl1pPr>
            <a:lvl2pPr marL="457200" indent="0" algn="ctr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5400" kern="1200" dirty="0" smtClean="0">
                <a:solidFill>
                  <a:srgbClr val="FFFFFF"/>
                </a:solidFill>
                <a:latin typeface="Gisha" panose="020B0502040204020203" pitchFamily="34" charset="-79"/>
                <a:ea typeface="ＭＳ Ｐゴシック" pitchFamily="34" charset="-128"/>
                <a:cs typeface="Gisha" panose="020B0502040204020203" pitchFamily="34" charset="-79"/>
              </a:defRPr>
            </a:lvl2pPr>
            <a:lvl3pPr marL="914400" indent="0" algn="ctr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5400" kern="1200" dirty="0" smtClean="0">
                <a:solidFill>
                  <a:srgbClr val="FFFFFF"/>
                </a:solidFill>
                <a:latin typeface="Gisha" panose="020B0502040204020203" pitchFamily="34" charset="-79"/>
                <a:ea typeface="ＭＳ Ｐゴシック" pitchFamily="34" charset="-128"/>
                <a:cs typeface="Gisha" panose="020B0502040204020203" pitchFamily="34" charset="-79"/>
              </a:defRPr>
            </a:lvl3pPr>
            <a:lvl4pPr marL="1371600" indent="0" algn="ctr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5400" kern="1200" dirty="0" smtClean="0">
                <a:solidFill>
                  <a:srgbClr val="FFFFFF"/>
                </a:solidFill>
                <a:latin typeface="Gisha" panose="020B0502040204020203" pitchFamily="34" charset="-79"/>
                <a:ea typeface="ＭＳ Ｐゴシック" pitchFamily="34" charset="-128"/>
                <a:cs typeface="Gisha" panose="020B0502040204020203" pitchFamily="34" charset="-79"/>
              </a:defRPr>
            </a:lvl4pPr>
            <a:lvl5pPr marL="1828800" indent="0" algn="ctr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5400" kern="1200" dirty="0">
                <a:solidFill>
                  <a:srgbClr val="FFFFFF"/>
                </a:solidFill>
                <a:latin typeface="Gisha" panose="020B0502040204020203" pitchFamily="34" charset="-79"/>
                <a:ea typeface="ＭＳ Ｐゴシック" pitchFamily="34" charset="-128"/>
                <a:cs typeface="Gisha" panose="020B0502040204020203" pitchFamily="34" charset="-79"/>
              </a:defRPr>
            </a:lvl5pPr>
          </a:lstStyle>
          <a:p>
            <a:pPr lvl="0"/>
            <a:r>
              <a:rPr lang="en-US" dirty="0" smtClean="0"/>
              <a:t>Click to edit Master text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82963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 rot="16200000" flipH="1">
            <a:off x="-2752175" y="2734226"/>
            <a:ext cx="15562754" cy="10058400"/>
          </a:xfrm>
          <a:prstGeom prst="rect">
            <a:avLst/>
          </a:prstGeom>
          <a:solidFill>
            <a:srgbClr val="CA2B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Flowchart: Process 131"/>
          <p:cNvSpPr/>
          <p:nvPr userDrawn="1"/>
        </p:nvSpPr>
        <p:spPr bwMode="auto">
          <a:xfrm rot="5400000">
            <a:off x="-1289816" y="4196586"/>
            <a:ext cx="12638031" cy="10058400"/>
          </a:xfrm>
          <a:custGeom>
            <a:avLst/>
            <a:gdLst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6592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7153 w 10000"/>
              <a:gd name="connsiteY2" fmla="*/ 9977 h 10000"/>
              <a:gd name="connsiteX3" fmla="*/ 0 w 10000"/>
              <a:gd name="connsiteY3" fmla="*/ 10000 h 10000"/>
              <a:gd name="connsiteX4" fmla="*/ 0 w 10000"/>
              <a:gd name="connsiteY4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7153 w 10000"/>
              <a:gd name="connsiteY2" fmla="*/ 9992 h 10000"/>
              <a:gd name="connsiteX3" fmla="*/ 0 w 10000"/>
              <a:gd name="connsiteY3" fmla="*/ 10000 h 10000"/>
              <a:gd name="connsiteX4" fmla="*/ 0 w 10000"/>
              <a:gd name="connsiteY4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7164 w 10000"/>
              <a:gd name="connsiteY2" fmla="*/ 9999 h 10000"/>
              <a:gd name="connsiteX3" fmla="*/ 0 w 10000"/>
              <a:gd name="connsiteY3" fmla="*/ 10000 h 10000"/>
              <a:gd name="connsiteX4" fmla="*/ 0 w 10000"/>
              <a:gd name="connsiteY4" fmla="*/ 0 h 10000"/>
              <a:gd name="connsiteX0" fmla="*/ 2085 w 12085"/>
              <a:gd name="connsiteY0" fmla="*/ 0 h 10000"/>
              <a:gd name="connsiteX1" fmla="*/ 12085 w 12085"/>
              <a:gd name="connsiteY1" fmla="*/ 0 h 10000"/>
              <a:gd name="connsiteX2" fmla="*/ 9249 w 12085"/>
              <a:gd name="connsiteY2" fmla="*/ 9999 h 10000"/>
              <a:gd name="connsiteX3" fmla="*/ 0 w 12085"/>
              <a:gd name="connsiteY3" fmla="*/ 10000 h 10000"/>
              <a:gd name="connsiteX4" fmla="*/ 2085 w 12085"/>
              <a:gd name="connsiteY4" fmla="*/ 0 h 10000"/>
              <a:gd name="connsiteX0" fmla="*/ 2085 w 12085"/>
              <a:gd name="connsiteY0" fmla="*/ 0 h 10000"/>
              <a:gd name="connsiteX1" fmla="*/ 12085 w 12085"/>
              <a:gd name="connsiteY1" fmla="*/ 0 h 10000"/>
              <a:gd name="connsiteX2" fmla="*/ 9674 w 12085"/>
              <a:gd name="connsiteY2" fmla="*/ 9993 h 10000"/>
              <a:gd name="connsiteX3" fmla="*/ 0 w 12085"/>
              <a:gd name="connsiteY3" fmla="*/ 10000 h 10000"/>
              <a:gd name="connsiteX4" fmla="*/ 2085 w 12085"/>
              <a:gd name="connsiteY4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085" h="10000">
                <a:moveTo>
                  <a:pt x="2085" y="0"/>
                </a:moveTo>
                <a:lnTo>
                  <a:pt x="12085" y="0"/>
                </a:lnTo>
                <a:lnTo>
                  <a:pt x="9674" y="9993"/>
                </a:lnTo>
                <a:lnTo>
                  <a:pt x="0" y="10000"/>
                </a:lnTo>
                <a:lnTo>
                  <a:pt x="2085" y="0"/>
                </a:lnTo>
                <a:close/>
              </a:path>
            </a:pathLst>
          </a:custGeom>
          <a:solidFill>
            <a:srgbClr val="481F6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8"/>
          <p:cNvSpPr/>
          <p:nvPr userDrawn="1"/>
        </p:nvSpPr>
        <p:spPr>
          <a:xfrm>
            <a:off x="0" y="-17950"/>
            <a:ext cx="8211344" cy="1066800"/>
          </a:xfrm>
          <a:prstGeom prst="rect">
            <a:avLst/>
          </a:prstGeom>
          <a:solidFill>
            <a:srgbClr val="481F6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/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965073" y="827434"/>
            <a:ext cx="109537" cy="719137"/>
          </a:xfrm>
          <a:prstGeom prst="rect">
            <a:avLst/>
          </a:prstGeom>
          <a:solidFill>
            <a:srgbClr val="481F6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/>
          </a:p>
        </p:txBody>
      </p:sp>
      <p:sp>
        <p:nvSpPr>
          <p:cNvPr id="13" name="Heart 2"/>
          <p:cNvSpPr/>
          <p:nvPr userDrawn="1"/>
        </p:nvSpPr>
        <p:spPr>
          <a:xfrm>
            <a:off x="483586" y="1272846"/>
            <a:ext cx="1088838" cy="1020178"/>
          </a:xfrm>
          <a:custGeom>
            <a:avLst/>
            <a:gdLst>
              <a:gd name="connsiteX0" fmla="*/ 267229 w 534457"/>
              <a:gd name="connsiteY0" fmla="*/ 116987 h 467946"/>
              <a:gd name="connsiteX1" fmla="*/ 267229 w 534457"/>
              <a:gd name="connsiteY1" fmla="*/ 467946 h 467946"/>
              <a:gd name="connsiteX2" fmla="*/ 267229 w 534457"/>
              <a:gd name="connsiteY2" fmla="*/ 116987 h 467946"/>
              <a:gd name="connsiteX0" fmla="*/ 265887 w 538367"/>
              <a:gd name="connsiteY0" fmla="*/ 105796 h 485330"/>
              <a:gd name="connsiteX1" fmla="*/ 270650 w 538367"/>
              <a:gd name="connsiteY1" fmla="*/ 485330 h 485330"/>
              <a:gd name="connsiteX2" fmla="*/ 265887 w 538367"/>
              <a:gd name="connsiteY2" fmla="*/ 105796 h 485330"/>
              <a:gd name="connsiteX0" fmla="*/ 270896 w 543376"/>
              <a:gd name="connsiteY0" fmla="*/ 105796 h 485330"/>
              <a:gd name="connsiteX1" fmla="*/ 275659 w 543376"/>
              <a:gd name="connsiteY1" fmla="*/ 485330 h 485330"/>
              <a:gd name="connsiteX2" fmla="*/ 270896 w 543376"/>
              <a:gd name="connsiteY2" fmla="*/ 105796 h 485330"/>
              <a:gd name="connsiteX0" fmla="*/ 270896 w 544596"/>
              <a:gd name="connsiteY0" fmla="*/ 87341 h 466875"/>
              <a:gd name="connsiteX1" fmla="*/ 275659 w 544596"/>
              <a:gd name="connsiteY1" fmla="*/ 466875 h 466875"/>
              <a:gd name="connsiteX2" fmla="*/ 270896 w 544596"/>
              <a:gd name="connsiteY2" fmla="*/ 87341 h 46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44596" h="466875">
                <a:moveTo>
                  <a:pt x="270896" y="87341"/>
                </a:moveTo>
                <a:cubicBezTo>
                  <a:pt x="387003" y="-142766"/>
                  <a:pt x="821250" y="115916"/>
                  <a:pt x="275659" y="466875"/>
                </a:cubicBezTo>
                <a:cubicBezTo>
                  <a:pt x="-269933" y="115916"/>
                  <a:pt x="140500" y="-138003"/>
                  <a:pt x="270896" y="87341"/>
                </a:cubicBezTo>
                <a:close/>
              </a:path>
            </a:pathLst>
          </a:custGeom>
          <a:solidFill>
            <a:srgbClr val="481F6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/>
          </a:p>
        </p:txBody>
      </p:sp>
      <p:sp>
        <p:nvSpPr>
          <p:cNvPr id="14" name="Rectangle 13"/>
          <p:cNvSpPr/>
          <p:nvPr userDrawn="1"/>
        </p:nvSpPr>
        <p:spPr bwMode="auto">
          <a:xfrm>
            <a:off x="2796247" y="827434"/>
            <a:ext cx="109537" cy="1429991"/>
          </a:xfrm>
          <a:prstGeom prst="rect">
            <a:avLst/>
          </a:prstGeom>
          <a:solidFill>
            <a:srgbClr val="481F6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/>
          </a:p>
        </p:txBody>
      </p:sp>
      <p:sp>
        <p:nvSpPr>
          <p:cNvPr id="15" name="Heart 2"/>
          <p:cNvSpPr/>
          <p:nvPr userDrawn="1"/>
        </p:nvSpPr>
        <p:spPr>
          <a:xfrm>
            <a:off x="2314760" y="1790128"/>
            <a:ext cx="1088838" cy="1020178"/>
          </a:xfrm>
          <a:custGeom>
            <a:avLst/>
            <a:gdLst>
              <a:gd name="connsiteX0" fmla="*/ 267229 w 534457"/>
              <a:gd name="connsiteY0" fmla="*/ 116987 h 467946"/>
              <a:gd name="connsiteX1" fmla="*/ 267229 w 534457"/>
              <a:gd name="connsiteY1" fmla="*/ 467946 h 467946"/>
              <a:gd name="connsiteX2" fmla="*/ 267229 w 534457"/>
              <a:gd name="connsiteY2" fmla="*/ 116987 h 467946"/>
              <a:gd name="connsiteX0" fmla="*/ 265887 w 538367"/>
              <a:gd name="connsiteY0" fmla="*/ 105796 h 485330"/>
              <a:gd name="connsiteX1" fmla="*/ 270650 w 538367"/>
              <a:gd name="connsiteY1" fmla="*/ 485330 h 485330"/>
              <a:gd name="connsiteX2" fmla="*/ 265887 w 538367"/>
              <a:gd name="connsiteY2" fmla="*/ 105796 h 485330"/>
              <a:gd name="connsiteX0" fmla="*/ 270896 w 543376"/>
              <a:gd name="connsiteY0" fmla="*/ 105796 h 485330"/>
              <a:gd name="connsiteX1" fmla="*/ 275659 w 543376"/>
              <a:gd name="connsiteY1" fmla="*/ 485330 h 485330"/>
              <a:gd name="connsiteX2" fmla="*/ 270896 w 543376"/>
              <a:gd name="connsiteY2" fmla="*/ 105796 h 485330"/>
              <a:gd name="connsiteX0" fmla="*/ 270896 w 544596"/>
              <a:gd name="connsiteY0" fmla="*/ 87341 h 466875"/>
              <a:gd name="connsiteX1" fmla="*/ 275659 w 544596"/>
              <a:gd name="connsiteY1" fmla="*/ 466875 h 466875"/>
              <a:gd name="connsiteX2" fmla="*/ 270896 w 544596"/>
              <a:gd name="connsiteY2" fmla="*/ 87341 h 46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44596" h="466875">
                <a:moveTo>
                  <a:pt x="270896" y="87341"/>
                </a:moveTo>
                <a:cubicBezTo>
                  <a:pt x="387003" y="-142766"/>
                  <a:pt x="821250" y="115916"/>
                  <a:pt x="275659" y="466875"/>
                </a:cubicBezTo>
                <a:cubicBezTo>
                  <a:pt x="-269933" y="115916"/>
                  <a:pt x="140500" y="-138003"/>
                  <a:pt x="270896" y="87341"/>
                </a:cubicBezTo>
                <a:close/>
              </a:path>
            </a:pathLst>
          </a:custGeom>
          <a:solidFill>
            <a:srgbClr val="481F6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/>
          </a:p>
        </p:txBody>
      </p:sp>
      <p:sp>
        <p:nvSpPr>
          <p:cNvPr id="16" name="Rectangle 15"/>
          <p:cNvSpPr/>
          <p:nvPr userDrawn="1"/>
        </p:nvSpPr>
        <p:spPr bwMode="auto">
          <a:xfrm>
            <a:off x="4697759" y="827434"/>
            <a:ext cx="109537" cy="1032319"/>
          </a:xfrm>
          <a:prstGeom prst="rect">
            <a:avLst/>
          </a:prstGeom>
          <a:solidFill>
            <a:srgbClr val="481F6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/>
          </a:p>
        </p:txBody>
      </p:sp>
      <p:sp>
        <p:nvSpPr>
          <p:cNvPr id="17" name="Heart 2"/>
          <p:cNvSpPr/>
          <p:nvPr userDrawn="1"/>
        </p:nvSpPr>
        <p:spPr>
          <a:xfrm>
            <a:off x="4216272" y="1371028"/>
            <a:ext cx="1088838" cy="1020178"/>
          </a:xfrm>
          <a:custGeom>
            <a:avLst/>
            <a:gdLst>
              <a:gd name="connsiteX0" fmla="*/ 267229 w 534457"/>
              <a:gd name="connsiteY0" fmla="*/ 116987 h 467946"/>
              <a:gd name="connsiteX1" fmla="*/ 267229 w 534457"/>
              <a:gd name="connsiteY1" fmla="*/ 467946 h 467946"/>
              <a:gd name="connsiteX2" fmla="*/ 267229 w 534457"/>
              <a:gd name="connsiteY2" fmla="*/ 116987 h 467946"/>
              <a:gd name="connsiteX0" fmla="*/ 265887 w 538367"/>
              <a:gd name="connsiteY0" fmla="*/ 105796 h 485330"/>
              <a:gd name="connsiteX1" fmla="*/ 270650 w 538367"/>
              <a:gd name="connsiteY1" fmla="*/ 485330 h 485330"/>
              <a:gd name="connsiteX2" fmla="*/ 265887 w 538367"/>
              <a:gd name="connsiteY2" fmla="*/ 105796 h 485330"/>
              <a:gd name="connsiteX0" fmla="*/ 270896 w 543376"/>
              <a:gd name="connsiteY0" fmla="*/ 105796 h 485330"/>
              <a:gd name="connsiteX1" fmla="*/ 275659 w 543376"/>
              <a:gd name="connsiteY1" fmla="*/ 485330 h 485330"/>
              <a:gd name="connsiteX2" fmla="*/ 270896 w 543376"/>
              <a:gd name="connsiteY2" fmla="*/ 105796 h 485330"/>
              <a:gd name="connsiteX0" fmla="*/ 270896 w 544596"/>
              <a:gd name="connsiteY0" fmla="*/ 87341 h 466875"/>
              <a:gd name="connsiteX1" fmla="*/ 275659 w 544596"/>
              <a:gd name="connsiteY1" fmla="*/ 466875 h 466875"/>
              <a:gd name="connsiteX2" fmla="*/ 270896 w 544596"/>
              <a:gd name="connsiteY2" fmla="*/ 87341 h 46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44596" h="466875">
                <a:moveTo>
                  <a:pt x="270896" y="87341"/>
                </a:moveTo>
                <a:cubicBezTo>
                  <a:pt x="387003" y="-142766"/>
                  <a:pt x="821250" y="115916"/>
                  <a:pt x="275659" y="466875"/>
                </a:cubicBezTo>
                <a:cubicBezTo>
                  <a:pt x="-269933" y="115916"/>
                  <a:pt x="140500" y="-138003"/>
                  <a:pt x="270896" y="87341"/>
                </a:cubicBezTo>
                <a:close/>
              </a:path>
            </a:pathLst>
          </a:custGeom>
          <a:solidFill>
            <a:srgbClr val="481F6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/>
          </a:p>
        </p:txBody>
      </p:sp>
      <p:sp>
        <p:nvSpPr>
          <p:cNvPr id="18" name="Rectangle 17"/>
          <p:cNvSpPr/>
          <p:nvPr userDrawn="1"/>
        </p:nvSpPr>
        <p:spPr>
          <a:xfrm>
            <a:off x="5867400" y="13868400"/>
            <a:ext cx="4191002" cy="128933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9" name="Picture 2" descr="http://cxday.org/2014/docs/logo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14169280"/>
            <a:ext cx="2954430" cy="687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Right Arrow 21"/>
          <p:cNvSpPr/>
          <p:nvPr userDrawn="1"/>
        </p:nvSpPr>
        <p:spPr>
          <a:xfrm>
            <a:off x="-2095500" y="13555516"/>
            <a:ext cx="1714500" cy="1301340"/>
          </a:xfrm>
          <a:prstGeom prst="rightArrow">
            <a:avLst>
              <a:gd name="adj1" fmla="val 50000"/>
              <a:gd name="adj2" fmla="val 48632"/>
            </a:avLst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/>
          <p:cNvSpPr txBox="1"/>
          <p:nvPr userDrawn="1"/>
        </p:nvSpPr>
        <p:spPr>
          <a:xfrm>
            <a:off x="-5029200" y="13015118"/>
            <a:ext cx="2667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4800" dirty="0" smtClean="0"/>
              <a:t>Place Logo Here</a:t>
            </a:r>
            <a:endParaRPr lang="en-US" sz="4800" dirty="0"/>
          </a:p>
        </p:txBody>
      </p:sp>
      <p:sp>
        <p:nvSpPr>
          <p:cNvPr id="24" name="Rectangle 23"/>
          <p:cNvSpPr/>
          <p:nvPr userDrawn="1"/>
        </p:nvSpPr>
        <p:spPr>
          <a:xfrm>
            <a:off x="0" y="3886200"/>
            <a:ext cx="8881356" cy="21433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5" name="Picture 2" descr="http://cxday.org/2014/docs/i-heart-customers-high-res.jpg"/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20" b="5915"/>
          <a:stretch/>
        </p:blipFill>
        <p:spPr bwMode="auto">
          <a:xfrm>
            <a:off x="329410" y="4067373"/>
            <a:ext cx="8052590" cy="1825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COMPANY NAME OR GROUP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12000" smtClean="0">
                <a:latin typeface="Impact" pitchFamily="34" charset="0"/>
              </a:rPr>
              <a:t>12</a:t>
            </a:r>
          </a:p>
          <a:p>
            <a:r>
              <a:rPr lang="en-US" altLang="en-US" smtClean="0"/>
              <a:t>The number of </a:t>
            </a:r>
            <a:br>
              <a:rPr lang="en-US" altLang="en-US" smtClean="0"/>
            </a:br>
            <a:r>
              <a:rPr lang="en-US" altLang="en-US" b="1" smtClean="0"/>
              <a:t>POSITIVE EXPERIENCES</a:t>
            </a:r>
            <a:r>
              <a:rPr lang="en-US" altLang="en-US" smtClean="0"/>
              <a:t/>
            </a:r>
            <a:br>
              <a:rPr lang="en-US" altLang="en-US" smtClean="0"/>
            </a:br>
            <a:r>
              <a:rPr lang="en-US" altLang="en-US" smtClean="0"/>
              <a:t>it takes to make up for </a:t>
            </a:r>
            <a:br>
              <a:rPr lang="en-US" altLang="en-US" smtClean="0"/>
            </a:br>
            <a:r>
              <a:rPr lang="en-US" altLang="en-US" b="1" smtClean="0"/>
              <a:t>ONE POOR ONE</a:t>
            </a:r>
          </a:p>
          <a:p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en-US" dirty="0" smtClean="0"/>
              <a:t>Inspired by: Understanding Customers (Ruby Newell-</a:t>
            </a:r>
            <a:r>
              <a:rPr lang="en-US" dirty="0" err="1" smtClean="0"/>
              <a:t>Legmer</a:t>
            </a:r>
            <a:r>
              <a:rPr lang="en-US" dirty="0" smtClean="0"/>
              <a:t>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COMPANY NAME OR GROUP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12000" dirty="0">
                <a:latin typeface="Impact" pitchFamily="34" charset="0"/>
              </a:rPr>
              <a:t>95%</a:t>
            </a:r>
          </a:p>
          <a:p>
            <a:r>
              <a:rPr lang="en-US" altLang="en-US" dirty="0"/>
              <a:t>Customers who will do business </a:t>
            </a:r>
            <a:r>
              <a:rPr lang="en-US" altLang="en-US" b="1" dirty="0"/>
              <a:t>WITH YOU AGAIN </a:t>
            </a:r>
            <a:r>
              <a:rPr lang="en-US" altLang="en-US" dirty="0"/>
              <a:t>if you resolve complaints </a:t>
            </a:r>
            <a:r>
              <a:rPr lang="en-US" altLang="en-US" b="1" dirty="0"/>
              <a:t>IMMEDIATELY</a:t>
            </a:r>
          </a:p>
          <a:p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en-US" dirty="0" smtClean="0"/>
              <a:t>Inspired by: Lee Resource, Inc.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5096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COMPANY NAME OR GROUP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 dirty="0" smtClean="0"/>
          </a:p>
          <a:p>
            <a:r>
              <a:rPr lang="en-US" altLang="en-US" dirty="0" smtClean="0"/>
              <a:t>If </a:t>
            </a:r>
            <a:r>
              <a:rPr lang="en-US" altLang="en-US" dirty="0"/>
              <a:t>you’re not </a:t>
            </a:r>
            <a:r>
              <a:rPr lang="en-US" altLang="en-US" b="1" dirty="0"/>
              <a:t>SERVING THE CUSTOMER</a:t>
            </a:r>
            <a:r>
              <a:rPr lang="en-US" altLang="en-US" dirty="0"/>
              <a:t>, you should be serving </a:t>
            </a:r>
            <a:r>
              <a:rPr lang="en-US" altLang="en-US" b="1" dirty="0"/>
              <a:t>SOMEONE WHO </a:t>
            </a:r>
            <a:r>
              <a:rPr lang="en-US" altLang="en-US" b="1" dirty="0" smtClean="0"/>
              <a:t>IS</a:t>
            </a:r>
            <a:endParaRPr lang="en-US" altLang="en-US" b="1" dirty="0"/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en-US" dirty="0" smtClean="0"/>
              <a:t>Inspired by: Philip B. Crosby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7924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COMPANY NAME OR GROUP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12000" dirty="0">
                <a:latin typeface="Impact" pitchFamily="34" charset="0"/>
              </a:rPr>
              <a:t>26</a:t>
            </a:r>
          </a:p>
          <a:p>
            <a:r>
              <a:rPr lang="en-US" altLang="en-US" dirty="0"/>
              <a:t>Number of customers who </a:t>
            </a:r>
            <a:r>
              <a:rPr lang="en-US" altLang="en-US" b="1" dirty="0"/>
              <a:t>REMAIN QUIET</a:t>
            </a:r>
            <a:r>
              <a:rPr lang="en-US" altLang="en-US" dirty="0"/>
              <a:t> for every  </a:t>
            </a:r>
            <a:r>
              <a:rPr lang="en-US" altLang="en-US" b="1" dirty="0"/>
              <a:t>ONE WHO COMPLAINS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en-US" dirty="0" smtClean="0"/>
              <a:t>Source: White House Office of Consumer Affairs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4820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COMPANY NAME OR GROUP HERE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12000" dirty="0">
                <a:latin typeface="Impact" pitchFamily="34" charset="0"/>
              </a:rPr>
              <a:t>#1</a:t>
            </a:r>
          </a:p>
          <a:p>
            <a:r>
              <a:rPr lang="en-US" altLang="en-US" dirty="0"/>
              <a:t>Thing to ask yourself: “If I were my customer, would the </a:t>
            </a:r>
            <a:r>
              <a:rPr lang="en-US" altLang="en-US" b="1" dirty="0"/>
              <a:t>SERVICE I PROVIDE</a:t>
            </a:r>
            <a:r>
              <a:rPr lang="en-US" altLang="en-US" dirty="0"/>
              <a:t> make me </a:t>
            </a:r>
            <a:r>
              <a:rPr lang="en-US" altLang="en-US" b="1" dirty="0"/>
              <a:t>HAPPY</a:t>
            </a:r>
            <a:r>
              <a:rPr lang="en-US" altLang="en-US" dirty="0"/>
              <a:t>?”</a:t>
            </a:r>
            <a:endParaRPr lang="en-US" altLang="en-US" b="1" dirty="0"/>
          </a:p>
          <a:p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en-US" dirty="0" smtClean="0"/>
              <a:t>Inspired by: Mark </a:t>
            </a:r>
            <a:r>
              <a:rPr lang="en-US" dirty="0" err="1" smtClean="0"/>
              <a:t>Pinnetti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7744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COMPANY NAME OR GROUP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12000" dirty="0">
                <a:latin typeface="Impact" pitchFamily="34" charset="0"/>
              </a:rPr>
              <a:t>68%</a:t>
            </a:r>
          </a:p>
          <a:p>
            <a:r>
              <a:rPr lang="en-US" altLang="en-US" dirty="0"/>
              <a:t>Amount of </a:t>
            </a:r>
            <a:r>
              <a:rPr lang="en-US" altLang="en-US" b="1" dirty="0"/>
              <a:t>CUSTOMERS WHO LEAVE </a:t>
            </a:r>
            <a:r>
              <a:rPr lang="en-US" altLang="en-US" dirty="0"/>
              <a:t>brands</a:t>
            </a:r>
            <a:r>
              <a:rPr lang="en-US" altLang="en-US" b="1" dirty="0"/>
              <a:t> </a:t>
            </a:r>
            <a:r>
              <a:rPr lang="en-US" altLang="en-US" dirty="0"/>
              <a:t>due to </a:t>
            </a:r>
            <a:br>
              <a:rPr lang="en-US" altLang="en-US" dirty="0"/>
            </a:br>
            <a:r>
              <a:rPr lang="en-US" altLang="en-US" dirty="0"/>
              <a:t>attitude of </a:t>
            </a:r>
            <a:r>
              <a:rPr lang="en-US" altLang="en-US" b="1" dirty="0"/>
              <a:t>INDIFFERENCE</a:t>
            </a:r>
          </a:p>
          <a:p>
            <a:r>
              <a:rPr lang="en-US" altLang="en-US" b="1" dirty="0"/>
              <a:t> BY STAFF</a:t>
            </a:r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en-US" dirty="0" smtClean="0"/>
              <a:t>Source: How to Win Customers and Keep Them (Michael </a:t>
            </a:r>
            <a:r>
              <a:rPr lang="en-US" dirty="0" err="1" smtClean="0"/>
              <a:t>Leboeuf</a:t>
            </a:r>
            <a:r>
              <a:rPr lang="en-US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0675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2816</TotalTime>
  <Words>158</Words>
  <Application>Microsoft Office PowerPoint</Application>
  <PresentationFormat>Custom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ＭＳ Ｐゴシック</vt:lpstr>
      <vt:lpstr>Arial</vt:lpstr>
      <vt:lpstr>Calibri</vt:lpstr>
      <vt:lpstr>Gisha</vt:lpstr>
      <vt:lpstr>Impact</vt:lpstr>
      <vt:lpstr>Office Theme</vt:lpstr>
      <vt:lpstr>COMPANY NAME OR GROUP HERE</vt:lpstr>
      <vt:lpstr>COMPANY NAME OR GROUP HERE</vt:lpstr>
      <vt:lpstr>COMPANY NAME OR GROUP HERE</vt:lpstr>
      <vt:lpstr>COMPANY NAME OR GROUP HERE</vt:lpstr>
      <vt:lpstr>COMPANY NAME OR GROUP HERE</vt:lpstr>
      <vt:lpstr>COMPANY NAME OR GROUP HERE</vt:lpstr>
    </vt:vector>
  </TitlesOfParts>
  <Company>HubSpot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Demond Wong</dc:creator>
  <cp:lastModifiedBy>Jenna Bos</cp:lastModifiedBy>
  <cp:revision>128</cp:revision>
  <cp:lastPrinted>2014-09-25T22:41:53Z</cp:lastPrinted>
  <dcterms:created xsi:type="dcterms:W3CDTF">2013-02-06T15:19:00Z</dcterms:created>
  <dcterms:modified xsi:type="dcterms:W3CDTF">2014-09-26T14:08:03Z</dcterms:modified>
</cp:coreProperties>
</file>